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67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69" r:id="rId13"/>
    <p:sldId id="266" r:id="rId14"/>
    <p:sldId id="287" r:id="rId15"/>
    <p:sldId id="275" r:id="rId16"/>
    <p:sldId id="277" r:id="rId17"/>
    <p:sldId id="270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Lab.ws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E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A6823-560F-4AB8-B278-22E9C3D281B1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41EDA-DCA1-4ACD-BDCB-7324F7FF5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9F2-9956-42F8-9821-BC6815609EF6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FD1-8D66-4546-92E0-E9E9C9962C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9F2-9956-42F8-9821-BC6815609EF6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FD1-8D66-4546-92E0-E9E9C9962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9F2-9956-42F8-9821-BC6815609EF6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FD1-8D66-4546-92E0-E9E9C9962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9F2-9956-42F8-9821-BC6815609EF6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FD1-8D66-4546-92E0-E9E9C9962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9F2-9956-42F8-9821-BC6815609EF6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04F8FD1-8D66-4546-92E0-E9E9C9962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9F2-9956-42F8-9821-BC6815609EF6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FD1-8D66-4546-92E0-E9E9C9962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9F2-9956-42F8-9821-BC6815609EF6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FD1-8D66-4546-92E0-E9E9C9962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9F2-9956-42F8-9821-BC6815609EF6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FD1-8D66-4546-92E0-E9E9C9962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9F2-9956-42F8-9821-BC6815609EF6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FD1-8D66-4546-92E0-E9E9C9962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9F2-9956-42F8-9821-BC6815609EF6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FD1-8D66-4546-92E0-E9E9C9962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79F2-9956-42F8-9821-BC6815609EF6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FD1-8D66-4546-92E0-E9E9C9962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D579F2-9956-42F8-9821-BC6815609EF6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4F8FD1-8D66-4546-92E0-E9E9C9962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microsoft.com/office/2007/relationships/hdphoto" Target="../media/hdphoto17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png"/><Relationship Id="rId1" Type="http://schemas.openxmlformats.org/officeDocument/2006/relationships/audio" Target="../media/media2.mp3"/><Relationship Id="rId6" Type="http://schemas.microsoft.com/office/2007/relationships/hdphoto" Target="../media/hdphoto14.wdp"/><Relationship Id="rId11" Type="http://schemas.openxmlformats.org/officeDocument/2006/relationships/image" Target="../media/image23.png"/><Relationship Id="rId15" Type="http://schemas.microsoft.com/office/2007/relationships/media" Target="../media/media2.mp3"/><Relationship Id="rId10" Type="http://schemas.microsoft.com/office/2007/relationships/hdphoto" Target="../media/hdphoto16.wdp"/><Relationship Id="rId4" Type="http://schemas.openxmlformats.org/officeDocument/2006/relationships/image" Target="../media/image20.png"/><Relationship Id="rId9" Type="http://schemas.openxmlformats.org/officeDocument/2006/relationships/image" Target="../media/image22.png"/><Relationship Id="rId14" Type="http://schemas.microsoft.com/office/2007/relationships/hdphoto" Target="../media/hdphoto1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564904"/>
            <a:ext cx="8293374" cy="3507302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rgbClr val="FF0000"/>
                </a:solidFill>
                <a:latin typeface="Book Antiqua" pitchFamily="18" charset="0"/>
              </a:rPr>
              <a:t>творческая мастерская для родителей </a:t>
            </a:r>
            <a:br>
              <a:rPr lang="ru-RU" sz="3600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Book Antiqua" pitchFamily="18" charset="0"/>
              </a:rPr>
              <a:t>«Здоровые глазки»</a:t>
            </a:r>
            <a:endParaRPr lang="ru-RU" sz="36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7055"/>
          <a:stretch>
            <a:fillRect/>
          </a:stretch>
        </p:blipFill>
        <p:spPr bwMode="auto">
          <a:xfrm>
            <a:off x="500034" y="428604"/>
            <a:ext cx="4504014" cy="3216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Некоторые виды различных проявлений нарушения зрения.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Расходящееся косоглазие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Миопия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457200" y="2357430"/>
            <a:ext cx="8258204" cy="378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Некоторые виды различных проявлений нарушения зрения.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«Летающие мушки»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Астигматизм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457200" y="2357431"/>
            <a:ext cx="8258204" cy="378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Book Antiqua" pitchFamily="18" charset="0"/>
              </a:rPr>
              <a:t>Виды  гимнастики для глаз: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b="1" dirty="0" smtClean="0">
                <a:solidFill>
                  <a:srgbClr val="FBFEFF"/>
                </a:solidFill>
                <a:latin typeface="Book Antiqua" pitchFamily="18" charset="0"/>
              </a:rPr>
              <a:t>С использованием художественного слова и без него.</a:t>
            </a:r>
          </a:p>
          <a:p>
            <a:pPr lvl="0"/>
            <a:r>
              <a:rPr lang="ru-RU" sz="3200" b="1" dirty="0" smtClean="0">
                <a:solidFill>
                  <a:srgbClr val="FBFEFF"/>
                </a:solidFill>
                <a:latin typeface="Book Antiqua" pitchFamily="18" charset="0"/>
              </a:rPr>
              <a:t>С использованием атрибутов (игрушек, картинок и т.д. ) и без них.</a:t>
            </a:r>
            <a:endParaRPr lang="ru-RU" sz="3200" b="1" dirty="0" smtClean="0">
              <a:latin typeface="Book Antiqua" pitchFamily="18" charset="0"/>
            </a:endParaRPr>
          </a:p>
          <a:p>
            <a:pPr lvl="0"/>
            <a:r>
              <a:rPr lang="ru-RU" sz="3200" b="1" dirty="0" smtClean="0">
                <a:solidFill>
                  <a:srgbClr val="FBFEFF"/>
                </a:solidFill>
                <a:latin typeface="Book Antiqua" pitchFamily="18" charset="0"/>
              </a:rPr>
              <a:t>С использованием специальных пособий (плакатов, тренажеров  и пр.).</a:t>
            </a:r>
          </a:p>
          <a:p>
            <a:pPr lvl="0"/>
            <a:r>
              <a:rPr lang="ru-RU" sz="3200" b="1" dirty="0" smtClean="0">
                <a:solidFill>
                  <a:srgbClr val="FBFEFF"/>
                </a:solidFill>
                <a:latin typeface="Book Antiqua" pitchFamily="18" charset="0"/>
              </a:rPr>
              <a:t>С использованием ИКТ.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АТАЛЬЯ\ИНТЕРНЕТ\ФОНЫ\ШАБЛОНЫ ДЛЯ СОСТАВЛЕНИЯ КОЛЛАЖЕЙ\saefwq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3" y="-1971600"/>
            <a:ext cx="9168206" cy="882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НАТАЛЬЯ\ИНТЕРНЕТ\КАРТИНКИ\ЖИВНОСТЬ\post-26971-1205647916_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8661" l="0" r="100000">
                        <a14:foregroundMark x1="74000" y1="33036" x2="74000" y2="3303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4865" y="-143905"/>
            <a:ext cx="2634739" cy="1967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НАТАЛЬЯ\ИНТЕРНЕТ\КАРТИНКИ\ЖИВНОСТЬ\post-26971-1205656794_thum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1091">
            <a:off x="9734909" y="-236536"/>
            <a:ext cx="2457329" cy="20805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&amp;Kcy;&amp;acy;&amp;rcy;&amp;tcy;&amp;icy;&amp;ncy;&amp;kcy;&amp;acy; 3 &amp;icy;&amp;zcy; 277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39438" y="1954697"/>
            <a:ext cx="2448272" cy="1811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&amp;Kcy;&amp;acy;&amp;rcy;&amp;tcy;&amp;icy;&amp;ncy;&amp;kcy;&amp;acy; 38 &amp;icy;&amp;zcy; 277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808" y="924029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НАТАЛЬЯ\ИНТЕРНЕТ\КАРТИНКИ\ЖИВНОСТЬ\post-155566-131055031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0" b="98370" l="0" r="100000">
                        <a14:foregroundMark x1="58667" y1="48913" x2="58667" y2="4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4824" y="3766510"/>
            <a:ext cx="2389265" cy="156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В ГОСТЯХ У СКАЗКИ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1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831641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840983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-0.30974 L 0.45972 -0.30974 C 0.66076 -0.30974 0.90868 -0.20865 0.90868 -0.12653 L 0.90868 0.0576 " pathEditMode="relative" rAng="0" ptsTypes="FfFF">
                                      <p:cBhvr>
                                        <p:cTn id="10" dur="325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78" y="18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4 0.05112 L 0.66927 0.25052 " pathEditMode="relative" rAng="0" ptsTypes="AA">
                                      <p:cBhvr>
                                        <p:cTn id="13" dur="32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2" y="9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76 0.11913 C 0.06076 0.03979 0.1118 -0.02151 0.17413 -0.02151 C 0.23767 -0.02151 0.28871 0.03979 0.28871 0.11913 C 0.28871 0.19824 0.33975 0.26 0.40399 0.26 C 0.46597 0.26 0.51736 0.19824 0.51736 0.11913 " pathEditMode="relative" rAng="0" ptsTypes="fffff">
                                      <p:cBhvr>
                                        <p:cTn id="16" dur="3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75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06 0.01643 L -0.49982 0.14712 " pathEditMode="relative" rAng="0" ptsTypes="AA">
                                      <p:cBhvr>
                                        <p:cTn id="19" dur="3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03" y="6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0.29771 C 0.00972 0.18228 -0.10382 0.09322 -0.24115 0.09322 C -0.38177 0.09322 -0.49427 0.18228 -0.49427 0.29771 C -0.49427 0.41291 -0.60781 0.50243 -0.74844 0.50243 C -0.88577 0.50243 -0.99827 0.41291 -0.99827 0.29771 " pathEditMode="relative" rAng="0" ptsTypes="fffff">
                                      <p:cBhvr>
                                        <p:cTn id="22" dur="3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250"/>
                            </p:stCondLst>
                            <p:childTnLst>
                              <p:par>
                                <p:cTn id="24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983 0.14712 C -0.49983 0.06778 -0.59549 0.00648 -0.71181 0.00648 C -0.83142 0.00648 -0.92691 0.06778 -0.92691 0.14712 C -0.92691 0.22623 -1.02222 0.28776 -1.14184 0.28776 C -1.25764 0.28776 -1.3533 0.22623 -1.3533 0.14712 " pathEditMode="relative" rAng="0" ptsTypes="fffff">
                                      <p:cBhvr>
                                        <p:cTn id="25" dur="3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0868 0.0576 L 1.45208 -0.11034 " pathEditMode="relative" rAng="0" ptsTypes="AA">
                                      <p:cBhvr>
                                        <p:cTn id="28" dur="325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-8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750"/>
                            </p:stCondLst>
                            <p:childTnLst>
                              <p:par>
                                <p:cTn id="30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927 0.25052 L 0.89514 0.23641 C 0.9408 0.2341 1.00538 0.20842 1.06736 0.17095 C 1.13871 0.12769 1.19184 0.08212 1.22343 0.03655 L 1.37882 -0.17997 " pathEditMode="relative" rAng="14735344" ptsTypes="FffFF">
                                      <p:cBhvr>
                                        <p:cTn id="31" dur="32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0" y="-148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0"/>
                            </p:stCondLst>
                            <p:childTnLst>
                              <p:par>
                                <p:cTn id="33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9826 0.29771 C -0.98316 0.30928 -0.96649 0.32084 -0.95903 0.33519 C -0.95173 0.35138 -0.94774 0.37035 -0.94427 0.38908 C -0.94045 0.40828 -0.94427 0.42424 -0.94774 0.44182 C -0.95173 0.45825 -0.95712 0.47537 -0.97031 0.49017 C -0.98125 0.50451 -1 0.51608 -1.02048 0.52487 C -1.03906 0.53366 -1.06128 0.53967 -1.0835 0.54245 C -1.10573 0.54592 -1.12812 0.54592 -1.14878 0.54245 C -1.171 0.53967 -1.19097 0.5325 -1.20764 0.52047 C -1.22448 0.51053 -1.23871 0.49734 -1.24618 0.48138 C -1.25555 0.46658 -1.25955 0.44622 -1.25955 0.43003 C -1.26146 0.41407 -1.25955 0.39533 -1.25017 0.37914 C -1.24097 0.36456 -1.22448 0.35277 -1.20225 0.34698 C -1.17969 0.34282 -1.15764 0.34837 -1.14271 0.35878 C -1.12986 0.36896 -1.12048 0.38469 -1.11857 0.40389 C -1.11857 0.42286 -1.12048 0.44067 -1.12986 0.45501 C -1.13941 0.46935 -1.1375 0.47259 -1.17413 0.49133 C -1.20764 0.51168 -1.24097 0.50613 -1.26146 0.50775 C -1.28177 0.50775 -1.29861 0.50174 -1.31892 0.49572 C -1.34149 0.48855 -1.35972 0.47537 -1.37291 0.4638 C -1.38594 0.45177 -1.39132 0.43743 -1.39878 0.41407 C -1.40434 0.39093 -1.40434 0.37914 -1.40434 0.36156 C -1.40434 0.34398 -1.40434 0.32616 -1.40434 0.30928 " pathEditMode="relative" rAng="0" ptsTypes="fffffffffffffffffffffff">
                                      <p:cBhvr>
                                        <p:cTn id="34" dur="3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13" y="12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250"/>
                            </p:stCondLst>
                            <p:childTnLst>
                              <p:par>
                                <p:cTn id="36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718 0.11913 C 0.51718 -0.00439 0.61823 -0.09923 0.74149 -0.09923 C 0.8684 -0.09923 0.96996 -0.00439 0.96996 0.11913 C 0.96996 0.2422 1.071 0.33773 1.19809 0.33773 C 1.32118 0.33773 1.42274 0.2422 1.42274 0.11913 " pathEditMode="relative" rAng="0" ptsTypes="fffff">
                                      <p:cBhvr>
                                        <p:cTn id="37" dur="3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G:\Здоровые глазки (творческая мастерская)\фото этапы\P1010007.JPG"/>
          <p:cNvPicPr>
            <a:picLocks noChangeAspect="1" noChangeArrowheads="1"/>
          </p:cNvPicPr>
          <p:nvPr/>
        </p:nvPicPr>
        <p:blipFill>
          <a:blip r:embed="rId2" cstate="print"/>
          <a:srcRect l="7179" t="22017" r="5140" b="24457"/>
          <a:stretch>
            <a:fillRect/>
          </a:stretch>
        </p:blipFill>
        <p:spPr bwMode="auto">
          <a:xfrm>
            <a:off x="3563888" y="4077072"/>
            <a:ext cx="2448272" cy="19927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7" name="Picture 3" descr="G:\Здоровые глазки (творческая мастерская)\фото этапы\P1010001.JPG"/>
          <p:cNvPicPr>
            <a:picLocks noChangeAspect="1" noChangeArrowheads="1"/>
          </p:cNvPicPr>
          <p:nvPr/>
        </p:nvPicPr>
        <p:blipFill>
          <a:blip r:embed="rId3" cstate="print"/>
          <a:srcRect l="34041" t="16731" r="10069" b="41440"/>
          <a:stretch>
            <a:fillRect/>
          </a:stretch>
        </p:blipFill>
        <p:spPr bwMode="auto">
          <a:xfrm>
            <a:off x="1115616" y="908720"/>
            <a:ext cx="2520280" cy="14146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1520" y="2492896"/>
            <a:ext cx="442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BFEFF"/>
                </a:solidFill>
              </a:rPr>
              <a:t>1. Приготовить трубочку для коктейлей.</a:t>
            </a:r>
            <a:endParaRPr lang="ru-RU" b="1" dirty="0"/>
          </a:p>
        </p:txBody>
      </p:sp>
      <p:pic>
        <p:nvPicPr>
          <p:cNvPr id="5" name="Picture 3" descr="G:\Здоровые глазки (творческая мастерская)\фото этапы\P1010003.JPG"/>
          <p:cNvPicPr>
            <a:picLocks noChangeAspect="1" noChangeArrowheads="1"/>
          </p:cNvPicPr>
          <p:nvPr/>
        </p:nvPicPr>
        <p:blipFill>
          <a:blip r:embed="rId4" cstate="print"/>
          <a:srcRect l="23228" t="7433" r="3372" b="16999"/>
          <a:stretch>
            <a:fillRect/>
          </a:stretch>
        </p:blipFill>
        <p:spPr bwMode="auto">
          <a:xfrm>
            <a:off x="6084168" y="332656"/>
            <a:ext cx="2196834" cy="16962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04048" y="2204864"/>
            <a:ext cx="3989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BFEFF"/>
                </a:solidFill>
              </a:rPr>
              <a:t>     </a:t>
            </a:r>
            <a:r>
              <a:rPr lang="ru-RU" b="1" dirty="0" smtClean="0">
                <a:solidFill>
                  <a:srgbClr val="FBFEFF"/>
                </a:solidFill>
              </a:rPr>
              <a:t>2. На листе цветного картона </a:t>
            </a:r>
          </a:p>
          <a:p>
            <a:r>
              <a:rPr lang="ru-RU" b="1" dirty="0" smtClean="0">
                <a:solidFill>
                  <a:srgbClr val="FBFEFF"/>
                </a:solidFill>
              </a:rPr>
              <a:t>обвести по шаблону силуэт бабочки.</a:t>
            </a:r>
            <a:endParaRPr lang="ru-RU" b="1" dirty="0">
              <a:solidFill>
                <a:srgbClr val="FBFEFF"/>
              </a:solidFill>
            </a:endParaRPr>
          </a:p>
        </p:txBody>
      </p:sp>
      <p:pic>
        <p:nvPicPr>
          <p:cNvPr id="9" name="Picture 2" descr="G:\Здоровые глазки (творческая мастерская)\фото этапы\P1010004.JPG"/>
          <p:cNvPicPr>
            <a:picLocks noChangeAspect="1" noChangeArrowheads="1"/>
          </p:cNvPicPr>
          <p:nvPr/>
        </p:nvPicPr>
        <p:blipFill>
          <a:blip r:embed="rId5" cstate="print"/>
          <a:srcRect l="7562" t="9783" r="13297" b="24456"/>
          <a:stretch>
            <a:fillRect/>
          </a:stretch>
        </p:blipFill>
        <p:spPr bwMode="auto">
          <a:xfrm>
            <a:off x="395536" y="3140968"/>
            <a:ext cx="2808312" cy="17501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5" descr="G:\Здоровые глазки (творческая мастерская)\фото этапы\P1010005.JPG"/>
          <p:cNvPicPr>
            <a:picLocks noChangeAspect="1" noChangeArrowheads="1"/>
          </p:cNvPicPr>
          <p:nvPr/>
        </p:nvPicPr>
        <p:blipFill>
          <a:blip r:embed="rId6" cstate="print"/>
          <a:srcRect l="12149" t="8254" r="8709" b="12222"/>
          <a:stretch>
            <a:fillRect/>
          </a:stretch>
        </p:blipFill>
        <p:spPr bwMode="auto">
          <a:xfrm>
            <a:off x="6372200" y="3140968"/>
            <a:ext cx="2448272" cy="1845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39552" y="5085184"/>
            <a:ext cx="2648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BFEFF"/>
                </a:solidFill>
              </a:rPr>
              <a:t>3. Вырезать бабочку </a:t>
            </a:r>
          </a:p>
          <a:p>
            <a:r>
              <a:rPr lang="ru-RU" b="1" dirty="0" smtClean="0">
                <a:solidFill>
                  <a:srgbClr val="FBFEFF"/>
                </a:solidFill>
              </a:rPr>
              <a:t>         по контуру.</a:t>
            </a:r>
            <a:endParaRPr lang="ru-RU" b="1" dirty="0">
              <a:solidFill>
                <a:srgbClr val="FBFE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5157192"/>
            <a:ext cx="2736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BFEFF"/>
                </a:solidFill>
              </a:rPr>
              <a:t>4. С помощью </a:t>
            </a:r>
            <a:r>
              <a:rPr lang="ru-RU" b="1" dirty="0" err="1" smtClean="0">
                <a:solidFill>
                  <a:srgbClr val="FBFEFF"/>
                </a:solidFill>
              </a:rPr>
              <a:t>степлера</a:t>
            </a:r>
            <a:r>
              <a:rPr lang="ru-RU" b="1" dirty="0" smtClean="0">
                <a:solidFill>
                  <a:srgbClr val="FBFEFF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FBFEFF"/>
                </a:solidFill>
              </a:rPr>
              <a:t>     прикрепить бабочку </a:t>
            </a:r>
          </a:p>
          <a:p>
            <a:r>
              <a:rPr lang="ru-RU" b="1" dirty="0" smtClean="0">
                <a:solidFill>
                  <a:srgbClr val="FBFEFF"/>
                </a:solidFill>
              </a:rPr>
              <a:t>            к трубочке.</a:t>
            </a:r>
            <a:endParaRPr lang="ru-RU" b="1" dirty="0">
              <a:solidFill>
                <a:srgbClr val="FBFE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1840" y="6165304"/>
            <a:ext cx="327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BFEFF"/>
                </a:solidFill>
              </a:rPr>
              <a:t>5. Тренажер «Бабочка» готов!</a:t>
            </a:r>
            <a:endParaRPr lang="ru-RU" b="1" dirty="0">
              <a:solidFill>
                <a:srgbClr val="FBFE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260648"/>
            <a:ext cx="5404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ТРЕНАЖЕР ДЛЯ ГЛАЗ «БАБОЧКА»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:\Здоровые глазки (творческая мастерская)\фото этапы\P1010013.JPG"/>
          <p:cNvPicPr>
            <a:picLocks noChangeAspect="1" noChangeArrowheads="1"/>
          </p:cNvPicPr>
          <p:nvPr/>
        </p:nvPicPr>
        <p:blipFill>
          <a:blip r:embed="rId2" cstate="print"/>
          <a:srcRect l="13297" t="8254" r="16737" b="16810"/>
          <a:stretch>
            <a:fillRect/>
          </a:stretch>
        </p:blipFill>
        <p:spPr bwMode="auto">
          <a:xfrm>
            <a:off x="4716016" y="3140968"/>
            <a:ext cx="2420350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     ТРЕНАЖЕР ДЛЯ ГЛАЗ «НЕПОСЛУШНЫЕ ГЛАЗКИ»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F:\Здоровые глазки (творческая мастерская)\фото этапы\P1010010.JPG"/>
          <p:cNvPicPr>
            <a:picLocks noChangeAspect="1" noChangeArrowheads="1"/>
          </p:cNvPicPr>
          <p:nvPr/>
        </p:nvPicPr>
        <p:blipFill>
          <a:blip r:embed="rId3" cstate="print"/>
          <a:srcRect l="12150" t="5195" r="12149" b="13751"/>
          <a:stretch>
            <a:fillRect/>
          </a:stretch>
        </p:blipFill>
        <p:spPr bwMode="auto">
          <a:xfrm>
            <a:off x="323528" y="908720"/>
            <a:ext cx="2304256" cy="1850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F:\Здоровые глазки (творческая мастерская)\фото этапы\P1010011.JPG"/>
          <p:cNvPicPr>
            <a:picLocks noChangeAspect="1" noChangeArrowheads="1"/>
          </p:cNvPicPr>
          <p:nvPr/>
        </p:nvPicPr>
        <p:blipFill>
          <a:blip r:embed="rId4" cstate="print"/>
          <a:srcRect l="7562" r="6415" b="13751"/>
          <a:stretch>
            <a:fillRect/>
          </a:stretch>
        </p:blipFill>
        <p:spPr bwMode="auto">
          <a:xfrm>
            <a:off x="6372200" y="908720"/>
            <a:ext cx="2394002" cy="18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 descr="F:\Здоровые глазки (творческая мастерская)\фото этапы\P1010012.JPG"/>
          <p:cNvPicPr>
            <a:picLocks noChangeAspect="1" noChangeArrowheads="1"/>
          </p:cNvPicPr>
          <p:nvPr/>
        </p:nvPicPr>
        <p:blipFill>
          <a:blip r:embed="rId5" cstate="print"/>
          <a:srcRect l="14444" r="8709" b="16810"/>
          <a:stretch>
            <a:fillRect/>
          </a:stretch>
        </p:blipFill>
        <p:spPr bwMode="auto">
          <a:xfrm>
            <a:off x="2483768" y="2276872"/>
            <a:ext cx="2376264" cy="19292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7" descr="F:\Здоровые глазки (творческая мастерская)\фото этапы\P1010016.JPG"/>
          <p:cNvPicPr>
            <a:picLocks noChangeAspect="1" noChangeArrowheads="1"/>
          </p:cNvPicPr>
          <p:nvPr/>
        </p:nvPicPr>
        <p:blipFill>
          <a:blip r:embed="rId6" cstate="print"/>
          <a:srcRect l="13297" t="18959" r="12149" b="16810"/>
          <a:stretch>
            <a:fillRect/>
          </a:stretch>
        </p:blipFill>
        <p:spPr bwMode="auto">
          <a:xfrm>
            <a:off x="1259632" y="4365104"/>
            <a:ext cx="2639060" cy="1705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9" descr="F:\Здоровые глазки (творческая мастерская)\фото этапы\P1010014.JPG"/>
          <p:cNvPicPr>
            <a:picLocks noChangeAspect="1" noChangeArrowheads="1"/>
          </p:cNvPicPr>
          <p:nvPr/>
        </p:nvPicPr>
        <p:blipFill>
          <a:blip r:embed="rId7" cstate="print"/>
          <a:srcRect l="16738" t="11313" r="21325" b="13751"/>
          <a:stretch>
            <a:fillRect/>
          </a:stretch>
        </p:blipFill>
        <p:spPr bwMode="auto">
          <a:xfrm>
            <a:off x="6156176" y="4941168"/>
            <a:ext cx="1825182" cy="1656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2771800" y="980728"/>
            <a:ext cx="35628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BFEFF"/>
                </a:solidFill>
              </a:rPr>
              <a:t>На листе картона начертить </a:t>
            </a:r>
          </a:p>
          <a:p>
            <a:pPr marL="342900" indent="-342900"/>
            <a:r>
              <a:rPr lang="ru-RU" b="1" dirty="0" smtClean="0">
                <a:solidFill>
                  <a:srgbClr val="FBFEFF"/>
                </a:solidFill>
              </a:rPr>
              <a:t>           и вырезать два круга 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2996952"/>
            <a:ext cx="2317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b="1" dirty="0" smtClean="0">
                <a:solidFill>
                  <a:srgbClr val="FBFEFF"/>
                </a:solidFill>
              </a:rPr>
              <a:t>2. К одному из </a:t>
            </a:r>
          </a:p>
          <a:p>
            <a:pPr marL="342900" indent="-342900"/>
            <a:r>
              <a:rPr lang="ru-RU" b="1" dirty="0" smtClean="0">
                <a:solidFill>
                  <a:srgbClr val="FBFEFF"/>
                </a:solidFill>
              </a:rPr>
              <a:t>кругов </a:t>
            </a:r>
            <a:r>
              <a:rPr lang="ru-RU" b="1" dirty="0" err="1" smtClean="0">
                <a:solidFill>
                  <a:srgbClr val="FBFEFF"/>
                </a:solidFill>
              </a:rPr>
              <a:t>степлером</a:t>
            </a:r>
            <a:r>
              <a:rPr lang="ru-RU" b="1" dirty="0" smtClean="0">
                <a:solidFill>
                  <a:srgbClr val="FBFEFF"/>
                </a:solidFill>
              </a:rPr>
              <a:t> </a:t>
            </a:r>
          </a:p>
          <a:p>
            <a:pPr marL="342900" indent="-342900"/>
            <a:r>
              <a:rPr lang="ru-RU" b="1" dirty="0" smtClean="0">
                <a:solidFill>
                  <a:srgbClr val="FBFEFF"/>
                </a:solidFill>
              </a:rPr>
              <a:t>прикрепить кусочек</a:t>
            </a:r>
          </a:p>
          <a:p>
            <a:pPr marL="342900" indent="-342900"/>
            <a:r>
              <a:rPr lang="ru-RU" b="1" dirty="0" smtClean="0">
                <a:solidFill>
                  <a:srgbClr val="FBFEFF"/>
                </a:solidFill>
              </a:rPr>
              <a:t> бельевой резинки.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20272" y="2852936"/>
            <a:ext cx="2123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b="1" dirty="0" smtClean="0">
                <a:solidFill>
                  <a:srgbClr val="FBFEFF"/>
                </a:solidFill>
              </a:rPr>
              <a:t>   3. На цветной бумаге нарисовать </a:t>
            </a:r>
          </a:p>
          <a:p>
            <a:pPr marL="342900" indent="-342900"/>
            <a:r>
              <a:rPr lang="ru-RU" b="1" dirty="0" smtClean="0">
                <a:solidFill>
                  <a:srgbClr val="FBFEFF"/>
                </a:solidFill>
              </a:rPr>
              <a:t>       и вырезать </a:t>
            </a:r>
          </a:p>
          <a:p>
            <a:pPr marL="342900" indent="-342900"/>
            <a:r>
              <a:rPr lang="ru-RU" b="1" dirty="0" smtClean="0">
                <a:solidFill>
                  <a:srgbClr val="FBFEFF"/>
                </a:solidFill>
              </a:rPr>
              <a:t>     детали глаза, приклеить ко 2-му кругу.  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6021288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b="1" dirty="0" smtClean="0">
                <a:solidFill>
                  <a:srgbClr val="FBFEFF"/>
                </a:solidFill>
              </a:rPr>
              <a:t>4. Склеить круги изнаночными сторонами внутрь. И тренажер готов.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Здоровые глазки (творческая мастерская)\Тренажеры для глаз\P1010003.JPG"/>
          <p:cNvPicPr/>
          <p:nvPr/>
        </p:nvPicPr>
        <p:blipFill>
          <a:blip r:embed="rId2" cstate="print"/>
          <a:srcRect l="22929" t="14316" r="10842" b="37180"/>
          <a:stretch>
            <a:fillRect/>
          </a:stretch>
        </p:blipFill>
        <p:spPr bwMode="auto">
          <a:xfrm>
            <a:off x="4139952" y="3861048"/>
            <a:ext cx="4585072" cy="2522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G:\Здоровые глазки (творческая мастерская)\Тренажеры для глаз\P1010008.JPG"/>
          <p:cNvPicPr/>
          <p:nvPr/>
        </p:nvPicPr>
        <p:blipFill>
          <a:blip r:embed="rId3" cstate="print"/>
          <a:srcRect l="9460" t="17949" r="12125" b="18162"/>
          <a:stretch>
            <a:fillRect/>
          </a:stretch>
        </p:blipFill>
        <p:spPr bwMode="auto">
          <a:xfrm>
            <a:off x="467544" y="404664"/>
            <a:ext cx="475252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F:\Здоровые глазки (творческая мастерская)\Тренажеры для глаз\P1010006.JPG"/>
          <p:cNvPicPr>
            <a:picLocks noChangeAspect="1" noChangeArrowheads="1"/>
          </p:cNvPicPr>
          <p:nvPr/>
        </p:nvPicPr>
        <p:blipFill>
          <a:blip r:embed="rId4" cstate="print"/>
          <a:srcRect l="10004" r="12967" b="3964"/>
          <a:stretch>
            <a:fillRect/>
          </a:stretch>
        </p:blipFill>
        <p:spPr bwMode="auto">
          <a:xfrm>
            <a:off x="323528" y="3740411"/>
            <a:ext cx="2952328" cy="2760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F:\Здоровые глазки (творческая мастерская)\Тренажеры для глаз\P1010010.JPG"/>
          <p:cNvPicPr>
            <a:picLocks noChangeAspect="1" noChangeArrowheads="1"/>
          </p:cNvPicPr>
          <p:nvPr/>
        </p:nvPicPr>
        <p:blipFill>
          <a:blip r:embed="rId5" cstate="print"/>
          <a:srcRect l="10232" t="19705" r="17263" b="9052"/>
          <a:stretch>
            <a:fillRect/>
          </a:stretch>
        </p:blipFill>
        <p:spPr bwMode="auto">
          <a:xfrm>
            <a:off x="5724128" y="908720"/>
            <a:ext cx="3168352" cy="2334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11560" y="1645392"/>
            <a:ext cx="81369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СПАСИБО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 ВНИМАНИЕ! УСПЕХОВ ВАМ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 ЗДОРОВЬЯ!!!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kartinki24.ru/uploads/gallery/main/11/kartinki24ru_glaza_17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149080"/>
            <a:ext cx="2663500" cy="18204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7333" t="5603" b="19181"/>
          <a:stretch>
            <a:fillRect/>
          </a:stretch>
        </p:blipFill>
        <p:spPr bwMode="auto">
          <a:xfrm>
            <a:off x="323528" y="836712"/>
            <a:ext cx="1850901" cy="24467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http://d2eosjbgw49cu5.cloudfront.net/straightfromthedoc.com/imgname--sense_of_smell_and_parkinsons_disease---50226711--32995854.jpg"/>
          <p:cNvPicPr/>
          <p:nvPr/>
        </p:nvPicPr>
        <p:blipFill>
          <a:blip r:embed="rId4" cstate="print"/>
          <a:srcRect l="45333"/>
          <a:stretch>
            <a:fillRect/>
          </a:stretch>
        </p:blipFill>
        <p:spPr bwMode="auto">
          <a:xfrm rot="20933863">
            <a:off x="671879" y="4019742"/>
            <a:ext cx="1872208" cy="2304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http://img1.liveinternet.ru/images/attach/c/1/49/748/49748111_1255249526_69064839.jpg"/>
          <p:cNvPicPr/>
          <p:nvPr/>
        </p:nvPicPr>
        <p:blipFill>
          <a:blip r:embed="rId5" cstate="print"/>
          <a:srcRect r="74938" b="22388"/>
          <a:stretch>
            <a:fillRect/>
          </a:stretch>
        </p:blipFill>
        <p:spPr bwMode="auto">
          <a:xfrm>
            <a:off x="7020272" y="836712"/>
            <a:ext cx="1656184" cy="2448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32656"/>
            <a:ext cx="4081760" cy="26603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/>
          <p:nvPr/>
        </p:nvPicPr>
        <p:blipFill>
          <a:blip r:embed="rId7" cstate="print"/>
          <a:srcRect b="4167"/>
          <a:stretch>
            <a:fillRect/>
          </a:stretch>
        </p:blipFill>
        <p:spPr bwMode="auto">
          <a:xfrm rot="780347">
            <a:off x="6499714" y="3956975"/>
            <a:ext cx="2134547" cy="23545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t="60719" b="12896"/>
          <a:stretch>
            <a:fillRect/>
          </a:stretch>
        </p:blipFill>
        <p:spPr bwMode="auto">
          <a:xfrm>
            <a:off x="928662" y="1785926"/>
            <a:ext cx="7128792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571604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000" dirty="0" smtClean="0"/>
              <a:t>Так видят пейзаж люди без нарушения зрения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1142976" y="1571612"/>
            <a:ext cx="7200000" cy="50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Сужение поля зрения</a:t>
            </a:r>
            <a:br>
              <a:rPr lang="ru-RU" sz="3600" dirty="0" smtClean="0"/>
            </a:br>
            <a:r>
              <a:rPr lang="ru-RU" sz="3600" dirty="0" smtClean="0"/>
              <a:t>(тоннельное зрение)</a:t>
            </a:r>
            <a:endParaRPr lang="ru-RU" sz="3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1071538" y="1500174"/>
            <a:ext cx="7200000" cy="50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Выпадение  центрального поля зрения (центральная скотома)</a:t>
            </a:r>
            <a:endParaRPr lang="ru-RU" sz="3600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1000100" y="1500174"/>
            <a:ext cx="7200000" cy="50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Рассеянные (или множественные) скотомы</a:t>
            </a:r>
            <a:endParaRPr lang="ru-RU" sz="3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1071538" y="1428736"/>
            <a:ext cx="7200000" cy="50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Выпадение поля зрения</a:t>
            </a:r>
            <a:endParaRPr lang="ru-RU" sz="3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1071538" y="1285860"/>
            <a:ext cx="7200000" cy="50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Помутнение оптических средств </a:t>
            </a:r>
            <a:br>
              <a:rPr lang="ru-RU" sz="2800" dirty="0" smtClean="0"/>
            </a:br>
            <a:r>
              <a:rPr lang="ru-RU" sz="2800" dirty="0" smtClean="0"/>
              <a:t>( помутнение роговицы, катаракта – помутнение хрусталика)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1071538" y="1571612"/>
            <a:ext cx="7200000" cy="50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rgbClr val="00B0F0"/>
      </a:dk1>
      <a:lt1>
        <a:srgbClr val="00B0F0"/>
      </a:lt1>
      <a:dk2>
        <a:srgbClr val="00B0F0"/>
      </a:dk2>
      <a:lt2>
        <a:srgbClr val="00B0F0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365</TotalTime>
  <Words>217</Words>
  <Application>Microsoft Office PowerPoint</Application>
  <PresentationFormat>Экран (4:3)</PresentationFormat>
  <Paragraphs>43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творческая мастерская для родителей  «Здоровые глазки»</vt:lpstr>
      <vt:lpstr>Слайд 2</vt:lpstr>
      <vt:lpstr>Слайд 3</vt:lpstr>
      <vt:lpstr> Так видят пейзаж люди без нарушения зрения </vt:lpstr>
      <vt:lpstr>Сужение поля зрения (тоннельное зрение)</vt:lpstr>
      <vt:lpstr>Выпадение  центрального поля зрения (центральная скотома)</vt:lpstr>
      <vt:lpstr>Рассеянные (или множественные) скотомы</vt:lpstr>
      <vt:lpstr>Выпадение поля зрения</vt:lpstr>
      <vt:lpstr>Помутнение оптических средств  ( помутнение роговицы, катаракта – помутнение хрусталика)</vt:lpstr>
      <vt:lpstr>Некоторые виды различных проявлений нарушения зрения.</vt:lpstr>
      <vt:lpstr>Некоторые виды различных проявлений нарушения зрения.</vt:lpstr>
      <vt:lpstr>Слайд 12</vt:lpstr>
      <vt:lpstr>Виды  гимнастики для глаз: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«Профилактика  и коррекция нарушений зрения  у дошкольников»</dc:title>
  <dc:creator>11111</dc:creator>
  <cp:lastModifiedBy>1</cp:lastModifiedBy>
  <cp:revision>37</cp:revision>
  <dcterms:created xsi:type="dcterms:W3CDTF">2013-11-26T14:17:29Z</dcterms:created>
  <dcterms:modified xsi:type="dcterms:W3CDTF">2009-01-28T13:49:59Z</dcterms:modified>
</cp:coreProperties>
</file>